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70" r:id="rId7"/>
    <p:sldId id="271" r:id="rId8"/>
    <p:sldId id="274" r:id="rId9"/>
    <p:sldId id="272" r:id="rId10"/>
    <p:sldId id="273" r:id="rId11"/>
    <p:sldId id="275" r:id="rId12"/>
    <p:sldId id="262" r:id="rId13"/>
    <p:sldId id="263" r:id="rId14"/>
    <p:sldId id="276" r:id="rId15"/>
    <p:sldId id="264" r:id="rId16"/>
    <p:sldId id="277" r:id="rId17"/>
    <p:sldId id="278" r:id="rId18"/>
    <p:sldId id="279" r:id="rId19"/>
    <p:sldId id="266" r:id="rId20"/>
    <p:sldId id="280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</a:t>
            </a:r>
            <a:endParaRPr lang="he-IL" sz="1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The Book of Leadership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טז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וַיְהִי בָעֶרֶב וַתַּעַל הַשְּׂלָו וַתְּכַס אֶת-הַמַּחֲנֶה וּבַבֹּקֶר הָיְתָה שִׁכְבַת הַטַּל סָבִיב לַמַּחֲנֶה.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וַתַּעַל שִׁכְבַת הַטָּל וְהִנֵּה עַל-פְּנֵי הַמִּדְבָּר דַּק מְחֻסְפָּס דַּק כַּכְּפֹר עַל-הָאָרֶץ.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וַיִּרְאוּ בְנֵי-יִשְׂרָאֵל וַיֹּאמְרוּ אִישׁ אֶל-אָחִיו מָן הוּא כִּי לֹא יָדְעוּ מַה-הוּא וַיֹּאמֶר מֹשֶׁה אֲלֵהֶם הוּא הַלֶּחֶם אֲשֶׁר נָתַן יְהוָה לָכֶם לְאָכְלָה.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זֶה הַדָּבָר אֲשֶׁר צִוָּה יְהוָה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לִקְטוּ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מִמֶּנּוּ אִישׁ לְפִי אָכְלוֹ עֹמֶר לַגֻּלְגֹּלֶת מִסְפַּר נַפְשֹׁתֵיכֶם אִישׁ לַאֲשֶׁר בְּאָהֳלוֹ תִּקָּחוּ.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וַיַּעֲשׂוּ-כֵן בְּנֵי יִשְׂרָאֵל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וַיִּלְקְטוּ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הַמַּרְבֶּה וְהַמַּמְעִיט.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יח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וַיָּמֹדּוּ בָעֹמֶר וְלֹא הֶעְדִּיף הַמַּרְבֶּה וְהַמַּמְעִיט לֹא הֶחְסִיר אִישׁ לְפִי-אָכְלוֹ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לָקָטוּ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יט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אֲלֵהֶם אִישׁ אַל-יוֹתֵר מִמֶּנּוּ עַד-בֹּקֶר.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וְלֹא-שָׁמְעוּ אֶל-מֹשֶׁה וַיּוֹתִרוּ אֲנָשִׁים מִמֶּנּוּ עַד-בֹּקֶר וַיָּרֻם תּוֹלָעִים וַיִּבְאַשׁ וַיִּקְצֹף עֲלֵהֶם מֹשֶׁה.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וַיִּלְקְטוּ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אֹתוֹ בַּבֹּקֶר בַּבֹּקֶר אִישׁ כְּפִי אָכְלוֹ וְחַם הַשֶּׁמֶשׁ וְנָמָס.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כב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וַיְהִי בַּיּוֹם הַשִּׁשִּׁי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לָקְטוּ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לֶחֶם מִשְׁנֶה שְׁנֵי הָעֹמֶר לָאֶחָד וַיָּבֹאוּ כָּל-נְשִׂיאֵי הָעֵדָה וַיַּגִּידוּ לְמֹשֶׁה.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אֲלֵהֶם הוּא אֲשֶׁר דִּבֶּר יְהוָה שַׁבָּתוֹן שַׁבַּת-קֹדֶשׁ לַיהוָה מָחָר אֵת אֲשֶׁר-תֹּאפוּ אֵפוּ וְאֵת אֲשֶׁר-תְּבַשְּׁלוּ בַּשֵּׁלוּ וְאֵת כָּל-הָעֹדֵף הַנִּיחוּ לָכֶם לְמִשְׁמֶרֶת עַד-הַבֹּקֶר.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וַיַּנִּיחוּ אֹתוֹ עַד-הַבֹּקֶר כַּאֲשֶׁר צִוָּה מֹשֶׁה וְלֹא הִבְאִישׁ וְרִמָּה לֹא-הָיְתָה בּוֹ.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אִכְלֻהוּ הַיּוֹם כִּי-שַׁבָּת הַיּוֹם לַיהוָה הַיּוֹם לֹא תִמְצָאֻהוּ בַּשָּׂדֶה. </a:t>
            </a: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759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טז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שֵׁשֶׁת יָמִים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תִּלְקְטֻהוּ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וּבַיּוֹם הַשְּׁבִיעִי שַׁבָּת לֹא יִהְיֶה-בּוֹ.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וַיְהִי בַּיּוֹם 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הַשְּׁבִיעִי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יָצְאוּ מִן-הָעָם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לִלְקֹט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וְלֹא מָצָאוּ.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יְהוָה אֶל-מֹשֶׁה עַד-אָנָה מֵאַנְתֶּם לִשְׁמֹר מִצְו‍ֹתַי וְתוֹרֹתָי.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רְאוּ כִּי-יְהוָה נָתַן לָכֶם הַשַּׁבָּת עַל-כֵּן הוּא נֹתֵן לָכֶם בַּיּוֹם הַשִּׁשִּׁי לֶחֶם יוֹמָיִם שְׁבוּ אִישׁ תַּחְתָּיו אַל-יֵצֵא אִישׁ מִמְּקֹמוֹ בַּיּוֹם הַשְּׁבִיעִי.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וַיִּשְׁבְּתוּ הָעָם בַּיּוֹם הַשְּׁבִעִי.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וַיִּקְרְאוּ בֵית-יִשְׂרָאֵל אֶת-שְׁמוֹ מָן וְהוּא כְּזֶרַע גַּד לָבָן וְטַעְמוֹ כְּצַפִּיחִת בִּדְבָשׁ.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מֹשֶׁה זֶה הַדָּבָר אֲשֶׁר צִוָּה יְהוָה מְלֹא הָעֹמֶר מִמֶּנּוּ לְמִשְׁמֶרֶת לְדֹרֹתֵיכֶם לְמַעַן יִרְאוּ אֶת-הַלֶּחֶם אֲשֶׁר הֶאֱכַלְתִּי אֶתְכֶם בַּמִּדְבָּר בְּהוֹצִיאִי אֶתְכֶם מֵאֶרֶץ מִצְרָיִם.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מֹשֶׁה אֶל-אַהֲרֹן קַח צִנְצֶנֶת אַחַת וְתֶן-שָׁמָּה מְלֹא-הָעֹמֶר מָן וְהַנַּח אֹתוֹ לִפְנֵי יְהוָה לְמִשְׁמֶרֶת לְדֹרֹתֵיכֶם.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כַּאֲשֶׁר צִוָּה יְהוָה אֶל-מֹשֶׁה וַיַּנִּיחֵהוּ אַהֲרֹן לִפְנֵי הָעֵדֻת לְמִשְׁמָרֶת.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וּבְנֵי יִשְׂרָאֵל אָכְלוּ אֶת-הַמָּן אַרְבָּעִים שָׁנָה עַד-בֹּאָם אֶל-אֶרֶץ נוֹשָׁבֶת אֶת-הַמָּן אָכְלוּ עַד-בֹּאָם אֶל-קְצֵה אֶרֶץ כְּנָעַן.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וְהָעֹמֶר עֲשִׂרִית הָאֵיפָה הוּא.</a:t>
            </a:r>
          </a:p>
        </p:txBody>
      </p:sp>
    </p:spTree>
    <p:extLst>
      <p:ext uri="{BB962C8B-B14F-4D97-AF65-F5344CB8AC3E}">
        <p14:creationId xmlns:p14="http://schemas.microsoft.com/office/powerpoint/2010/main" val="199362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Meraglim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What did they do wrong?</a:t>
            </a:r>
          </a:p>
          <a:p>
            <a:pPr marL="0" indent="0" algn="ctr">
              <a:buNone/>
            </a:pPr>
            <a:endParaRPr lang="en-GB" b="1" dirty="0" smtClean="0"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They brought back the information they were asked for!</a:t>
            </a:r>
          </a:p>
        </p:txBody>
      </p:sp>
    </p:spTree>
    <p:extLst>
      <p:ext uri="{BB962C8B-B14F-4D97-AF65-F5344CB8AC3E}">
        <p14:creationId xmlns:p14="http://schemas.microsoft.com/office/powerpoint/2010/main" val="185716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יג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470818"/>
            <a:ext cx="6858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וַיְסַפְּרוּ-לוֹ וַיֹּאמְרוּ בָּאנוּ אֶל-הָאָרֶץ אֲשֶׁר שְׁלַחְתָּנוּ וְגַם זָבַת חָלָב וּדְבַשׁ הִוא וְזֶה-פִּרְיָהּ. </a:t>
            </a:r>
            <a:endParaRPr lang="he-IL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אֶפֶס כִּי-עַז הָעָם הַיֹּשֵׁב בָּאָרֶץ וְהֶעָרִים בְּצֻרוֹת גְּדֹלֹת מְאֹד וְגַם-יְלִדֵי הָעֲנָק רָאִינוּ שָׁם. </a:t>
            </a:r>
            <a:endParaRPr lang="he-IL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עֲמָלֵק יוֹשֵׁב בְּאֶרֶץ הַנֶּגֶב וְהַחִתִּי וְהַיְבוּסִי וְהָאֱמֹרִי יוֹשֵׁב בָּהָר וְהַכְּנַעֲנִי יוֹשֵׁב עַל-הַיָּם וְעַל יַד הַיַּרְדֵּן.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וַיַּהַס כָּלֵב אֶת-הָעָם אֶל-מֹשֶׁה וַיֹּאמֶר עָלֹה נַעֲלֶה וְיָרַשְׁנוּ אֹתָהּ כִּי-יָכוֹל נוּכַל לָהּ.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וְהָאֲנָשִׁים אֲשֶׁר-עָלוּ עִמּוֹ אָמְרוּ לֹא נוּכַל לַעֲלוֹת אֶל-הָעָם כִּי-חָזָק הוּא מִמֶּנּוּ.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וַיֹּצִיאוּ דִּבַּת </a:t>
            </a:r>
            <a:r>
              <a:rPr lang="he-IL" sz="2000" dirty="0">
                <a:cs typeface="David" pitchFamily="34" charset="-79"/>
              </a:rPr>
              <a:t>הָאָרֶץ אֲשֶׁר תָּרוּ אֹתָהּ אֶל-בְּנֵי יִשְׂרָאֵל לֵאמֹר הָאָרֶץ אֲשֶׁר עָבַרְנוּ בָהּ לָתוּר אֹתָהּ אֶרֶץ אֹכֶלֶת יוֹשְׁבֶיהָ הִוא וְכָל-הָעָם אֲשֶׁר-רָאִינוּ בְתוֹכָהּ אַנְשֵׁי מִדּוֹת.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וְשָׁם רָאִינוּ אֶת-הַנְּפִילִים בְּנֵי עֲנָק מִן-הַנְּפִלִים וַנְּהִי בְעֵינֵינוּ כַּחֲגָבִים וְכֵן הָיִינוּ בְּעֵינֵיהֶם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9656" y="1981200"/>
            <a:ext cx="2202543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45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They’re not lying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895600"/>
            <a:ext cx="2209800" cy="1600200"/>
          </a:xfrm>
          <a:prstGeom prst="rightArrowCallout">
            <a:avLst>
              <a:gd name="adj1" fmla="val 25000"/>
              <a:gd name="adj2" fmla="val 25000"/>
              <a:gd name="adj3" fmla="val 10488"/>
              <a:gd name="adj4" fmla="val 866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weren’t asked to give their opinion. Kalev is the first to do so.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648200"/>
            <a:ext cx="2209800" cy="1828800"/>
          </a:xfrm>
          <a:prstGeom prst="rightArrowCallout">
            <a:avLst>
              <a:gd name="adj1" fmla="val 25000"/>
              <a:gd name="adj2" fmla="val 25000"/>
              <a:gd name="adj3" fmla="val 12302"/>
              <a:gd name="adj4" fmla="val 8402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they begin to slander. Now they are subjective and exaggerate. </a:t>
            </a:r>
            <a:endParaRPr lang="he-IL" sz="2000" dirty="0"/>
          </a:p>
        </p:txBody>
      </p:sp>
      <p:sp>
        <p:nvSpPr>
          <p:cNvPr id="7" name="Oval 6"/>
          <p:cNvSpPr/>
          <p:nvPr/>
        </p:nvSpPr>
        <p:spPr>
          <a:xfrm>
            <a:off x="4800600" y="6248400"/>
            <a:ext cx="1447800" cy="533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Why?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9474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כג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7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הִנֵּה אָנֹכִי שֹׁלֵחַ מַלְאָךְ לְפָנֶיךָ לִשְׁמָרְךָ בַּדָּרֶךְ וְלַהֲבִיאֲךָ אֶל-הַמָּקוֹם אֲשֶׁר הֲכִנֹתִי.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הִשָּׁמֶר מִפָּנָיו וּשְׁמַע בְּקֹלוֹ אַל-תַּמֵּר בּוֹ כִּי לֹא יִשָּׂא לְפִשְׁעֲכֶם כִּי שְׁמִי בְּקִרְבּוֹ.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אִם-שָׁמוֹעַ תִּשְׁמַע בְּקֹלוֹ וְעָשִׂיתָ כֹּל אֲשֶׁר אֲדַבֵּר וְאָיַבְתִּי אֶת-אֹיְבֶיךָ וְצַרְתִּי אֶת-צֹרְרֶיךָ. </a:t>
            </a:r>
            <a:endParaRPr lang="en-US" sz="2200" dirty="0">
              <a:cs typeface="David" pitchFamily="34" charset="-79"/>
            </a:endParaRPr>
          </a:p>
          <a:p>
            <a:endParaRPr lang="en-GB" sz="2200" b="1" dirty="0" smtClean="0">
              <a:cs typeface="David" pitchFamily="34" charset="-79"/>
            </a:endParaRPr>
          </a:p>
          <a:p>
            <a:r>
              <a:rPr lang="en-GB" sz="2200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sz="2200" b="1" dirty="0">
                <a:solidFill>
                  <a:schemeClr val="accent4"/>
                </a:solidFill>
                <a:cs typeface="David" pitchFamily="34" charset="-79"/>
              </a:rPr>
              <a:t>said He will assist us in </a:t>
            </a:r>
            <a:r>
              <a:rPr lang="en-GB" sz="2200" b="1" dirty="0" smtClean="0">
                <a:solidFill>
                  <a:schemeClr val="accent4"/>
                </a:solidFill>
                <a:cs typeface="David" pitchFamily="34" charset="-79"/>
              </a:rPr>
              <a:t>battle but not to do everything for us.</a:t>
            </a:r>
          </a:p>
          <a:p>
            <a:r>
              <a:rPr lang="en-GB" sz="2200" b="1" dirty="0" smtClean="0">
                <a:solidFill>
                  <a:schemeClr val="accent3"/>
                </a:solidFill>
                <a:cs typeface="David" pitchFamily="34" charset="-79"/>
              </a:rPr>
              <a:t>This is only on the condition that we keep His mitzvot.</a:t>
            </a:r>
          </a:p>
          <a:p>
            <a:r>
              <a:rPr lang="en-GB" sz="2200" b="1" dirty="0" smtClean="0">
                <a:solidFill>
                  <a:schemeClr val="accent4"/>
                </a:solidFill>
                <a:cs typeface="David" pitchFamily="34" charset="-79"/>
              </a:rPr>
              <a:t>The people have a track record of not listening to G-d so the realistic leaders can assume that G-d will not be with them when they enter Eretz Yisrael.</a:t>
            </a:r>
          </a:p>
          <a:p>
            <a:r>
              <a:rPr lang="en-GB" sz="2200" b="1" dirty="0" smtClean="0">
                <a:solidFill>
                  <a:schemeClr val="accent3"/>
                </a:solidFill>
                <a:cs typeface="David" pitchFamily="34" charset="-79"/>
              </a:rPr>
              <a:t>Yehoshua and Kalev say that with good guidance, the people will follow G-d and earn His help. </a:t>
            </a:r>
          </a:p>
          <a:p>
            <a:r>
              <a:rPr lang="en-GB" sz="2200" b="1" dirty="0" smtClean="0">
                <a:solidFill>
                  <a:schemeClr val="accent4"/>
                </a:solidFill>
                <a:cs typeface="David" pitchFamily="34" charset="-79"/>
              </a:rPr>
              <a:t>The question is not, ‘Can He?’, but rather, ‘Will He?’.</a:t>
            </a:r>
          </a:p>
          <a:p>
            <a:r>
              <a:rPr lang="en-GB" sz="2200" b="1" dirty="0" smtClean="0">
                <a:solidFill>
                  <a:schemeClr val="accent3"/>
                </a:solidFill>
                <a:cs typeface="David" pitchFamily="34" charset="-79"/>
              </a:rPr>
              <a:t>The ten meraglim believe in G-d but not in the strength of their own leadership.</a:t>
            </a:r>
          </a:p>
        </p:txBody>
      </p:sp>
    </p:spTree>
    <p:extLst>
      <p:ext uri="{BB962C8B-B14F-4D97-AF65-F5344CB8AC3E}">
        <p14:creationId xmlns:p14="http://schemas.microsoft.com/office/powerpoint/2010/main" val="192722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יד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066800"/>
            <a:ext cx="6324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וַתִּשָּׂא כָּל-הָעֵדָה וַיִּתְּנוּ אֶת-קוֹלָם וַיִּבְכּוּ הָעָם בַּלַּיְלָה הַהוּא.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וַיִּלֹּנוּ עַל-מֹשֶׁה וְעַל-אַהֲרֹן כֹּל בְּנֵי יִשְׂרָאֵל וַיֹּאמְרוּ אֲלֵהֶם כָּל-הָעֵדָה לוּ-מַתְנוּ בְּאֶרֶץ מִצְרַיִם אוֹ בַּמִּדְבָּר הַזֶּה לוּ-מָתְנוּ.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וְלָמָה יְהוָה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מֵבִיא אֹתָנוּ אֶל-הָאָרֶץ הַזֹּאת לִנְפֹּל בַּחֶרֶב נָשֵׁינוּ וְטַפֵּנוּ יִהְיוּ לָבַז הֲלוֹא טוֹב לָנוּ שׁוּב מִצְרָיְמָה.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וַיֹּאמְרוּ אִישׁ אֶל-אָחִיו נִתְּנָה רֹאשׁ וְנָשׁוּבָה מִצְרָיְמָה.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וַיִּפֹּל מֹשֶׁה וְאַהֲרֹן עַל-פְּנֵיהֶם לִפְנֵי כָּל-קְהַל עֲדַת בְּנֵי יִשְׂרָאֵל.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וִיהוֹשֻׁעַ בִּן-נוּן וְכָלֵב בֶּן-יְפֻנֶּה מִן-הַתָּרִים אֶת-הָאָרֶץ קָרְעוּ בִּגְדֵיהֶם.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וַיֹּאמְרוּ אֶל-כָּל-עֲדַת בְּנֵי-יִשְׂרָאֵל לֵאמֹר הָאָרֶץ אֲשֶׁר עָבַרְנוּ בָהּ לָתוּר אֹתָהּ טוֹבָה הָאָרֶץ מְאֹד מְאֹד.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אִם-חָפֵץ בָּנוּ יְהוָה וְהֵבִיא אֹתָנוּ אֶל-הָאָרֶץ הַזֹּאת וּנְתָנָהּ לָנוּ אֶרֶץ אֲשֶׁר-הִוא זָבַת חָלָב וּדְבָשׁ.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אַךְ בַּיהוָה אַל-תִּמְרֹדוּ וְאַתֶּם אַל-תִּירְאוּ אֶת-עַם הָאָרֶץ כִּי לַחְמֵנוּ הֵם סָר צִלָּם מֵעֲלֵיהֶם וַיהוָה אִתָּנוּ אַל-תִּירָאֻם.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וַיֹּאמְרוּ כָּל-הָעֵדָה לִרְגּוֹם אֹתָם בָּאֲבָנִים וּכְבוֹד יְהוָה נִרְאָה בְּאֹהֶל מוֹעֵד אֶל-כָּל-בְּנֵי יִשְׂרָאֵל.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2657" y="1295400"/>
            <a:ext cx="28194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39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Attacking Canaan is committing suicide so the only other option is to return to Egypt.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2657" y="4267200"/>
            <a:ext cx="28194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99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Not ‘Yes He will’, but ’Yes He can’.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32657" y="5181600"/>
            <a:ext cx="28194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02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Condition – Don’t rebel against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0649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035050"/>
            <a:ext cx="5638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א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dirty="0">
                <a:cs typeface="David" pitchFamily="34" charset="-79"/>
              </a:rPr>
              <a:t>מַשְׂכִּיל לְאָסָף </a:t>
            </a:r>
            <a:r>
              <a:rPr lang="he-IL" sz="2100" b="1" dirty="0">
                <a:solidFill>
                  <a:schemeClr val="accent4"/>
                </a:solidFill>
                <a:cs typeface="David" pitchFamily="34" charset="-79"/>
              </a:rPr>
              <a:t>הַאֲזִינָה עַמִּי תּוֹרָתִי הַטּוּ אָזְנְכֶם לְאִמְרֵי-פִי. </a:t>
            </a:r>
            <a:endParaRPr lang="en-US" sz="21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ב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dirty="0">
                <a:cs typeface="David" pitchFamily="34" charset="-79"/>
              </a:rPr>
              <a:t>אֶפְתְּחָה בְמָשָׁל פִּי אַבִּיעָה חִידוֹת מִנִּי-קֶדֶם. </a:t>
            </a:r>
            <a:endParaRPr lang="en-US" sz="21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>
                <a:cs typeface="David" pitchFamily="34" charset="-79"/>
              </a:rPr>
              <a:t>ג</a:t>
            </a:r>
            <a:r>
              <a:rPr lang="he-IL" sz="2100" dirty="0">
                <a:cs typeface="David" pitchFamily="34" charset="-79"/>
              </a:rPr>
              <a:t> אֲשֶׁר שָׁמַעְנוּ וַנֵּדָעֵם וַאֲבוֹתֵינוּ סִפְּרוּ-לָנוּ. </a:t>
            </a:r>
            <a:endParaRPr lang="en-US" sz="21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>
                <a:cs typeface="David" pitchFamily="34" charset="-79"/>
              </a:rPr>
              <a:t>ד</a:t>
            </a:r>
            <a:r>
              <a:rPr lang="he-IL" sz="2100" dirty="0">
                <a:cs typeface="David" pitchFamily="34" charset="-79"/>
              </a:rPr>
              <a:t> לֹא נְכַחֵד מִבְּנֵיהֶם </a:t>
            </a:r>
            <a:r>
              <a:rPr lang="he-IL" sz="2100" b="1" dirty="0">
                <a:solidFill>
                  <a:schemeClr val="accent3"/>
                </a:solidFill>
                <a:cs typeface="David" pitchFamily="34" charset="-79"/>
              </a:rPr>
              <a:t>לְדוֹר אַחֲרוֹן </a:t>
            </a:r>
            <a:r>
              <a:rPr lang="he-IL" sz="2100" dirty="0">
                <a:cs typeface="David" pitchFamily="34" charset="-79"/>
              </a:rPr>
              <a:t>מְסַפְּרִים תְּהִלּוֹת יְהוָה וֶעֱזוּזוֹ </a:t>
            </a:r>
            <a:r>
              <a:rPr lang="he-IL" sz="2100" dirty="0" smtClean="0">
                <a:cs typeface="David" pitchFamily="34" charset="-79"/>
              </a:rPr>
              <a:t>וְנִפְלְאֹתָיו </a:t>
            </a:r>
            <a:r>
              <a:rPr lang="he-IL" sz="2100" dirty="0">
                <a:cs typeface="David" pitchFamily="34" charset="-79"/>
              </a:rPr>
              <a:t>אֲשֶׁר עָשָׂה. </a:t>
            </a:r>
            <a:endParaRPr lang="en-US" sz="21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ה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b="1" dirty="0">
                <a:solidFill>
                  <a:schemeClr val="accent2"/>
                </a:solidFill>
                <a:cs typeface="David" pitchFamily="34" charset="-79"/>
              </a:rPr>
              <a:t>וַיָּקֶם עֵדוּת בְּיַעֲקֹב וְתוֹרָה שָׂם בְּיִשְׂרָאֵל אֲשֶׁר צִוָּה </a:t>
            </a:r>
            <a:r>
              <a:rPr lang="he-IL" sz="2100" b="1" dirty="0" smtClean="0">
                <a:solidFill>
                  <a:schemeClr val="accent2"/>
                </a:solidFill>
                <a:cs typeface="David" pitchFamily="34" charset="-79"/>
              </a:rPr>
              <a:t>אֶת-אֲבוֹתֵינוּ לְהוֹדִיעָם </a:t>
            </a:r>
            <a:r>
              <a:rPr lang="he-IL" sz="2100" b="1" dirty="0">
                <a:solidFill>
                  <a:schemeClr val="accent2"/>
                </a:solidFill>
                <a:cs typeface="David" pitchFamily="34" charset="-79"/>
              </a:rPr>
              <a:t>לִבְנֵיהֶם. </a:t>
            </a:r>
            <a:endParaRPr lang="en-US" sz="21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ו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b="1" dirty="0">
                <a:solidFill>
                  <a:schemeClr val="accent1"/>
                </a:solidFill>
                <a:cs typeface="David" pitchFamily="34" charset="-79"/>
              </a:rPr>
              <a:t>לְמַעַן יֵדְעוּ דּוֹר אַחֲרוֹן בָּנִים יִוָּלֵדוּ יָקֻמוּ וִיסַפְּרוּ לִבְנֵיהֶם. </a:t>
            </a:r>
            <a:endParaRPr lang="en-US" sz="21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ז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b="1" dirty="0">
                <a:solidFill>
                  <a:schemeClr val="accent1"/>
                </a:solidFill>
                <a:cs typeface="David" pitchFamily="34" charset="-79"/>
              </a:rPr>
              <a:t>וְיָשִׂימוּ בֵאלֹהִים כִּסְלָם וְלֹא יִשְׁכְּחוּ מַעַלְלֵי-אֵל וּמִצְו‍ֹתָיו יִנְצֹרוּ. </a:t>
            </a:r>
            <a:endParaRPr lang="en-US" sz="21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ח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b="1" dirty="0">
                <a:cs typeface="David" pitchFamily="34" charset="-79"/>
              </a:rPr>
              <a:t>וְלֹא יִהְיוּ כַּאֲבוֹתָם דּוֹר סוֹרֵר וּמֹרֶה דּוֹר לֹא-הֵכִין לִבּוֹ וְלֹא-נֶאֶמְנָה אֶת-אֵל רוּחוֹ. </a:t>
            </a:r>
            <a:endParaRPr lang="en-US" sz="21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 smtClean="0">
                <a:cs typeface="David" pitchFamily="34" charset="-79"/>
              </a:rPr>
              <a:t>ט</a:t>
            </a:r>
            <a:r>
              <a:rPr lang="he-IL" sz="2100" dirty="0" smtClean="0">
                <a:cs typeface="David" pitchFamily="34" charset="-79"/>
              </a:rPr>
              <a:t> </a:t>
            </a:r>
            <a:r>
              <a:rPr lang="he-IL" sz="2100" dirty="0">
                <a:cs typeface="David" pitchFamily="34" charset="-79"/>
              </a:rPr>
              <a:t>בְּנֵי-אֶפְרַיִם נוֹשְׁקֵי רוֹמֵי-קָשֶׁת הָפְכוּ בְּיוֹם קְרָב. </a:t>
            </a:r>
            <a:endParaRPr lang="en-US" sz="21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>
                <a:cs typeface="David" pitchFamily="34" charset="-79"/>
              </a:rPr>
              <a:t>י</a:t>
            </a:r>
            <a:r>
              <a:rPr lang="he-IL" sz="2100" dirty="0">
                <a:cs typeface="David" pitchFamily="34" charset="-79"/>
              </a:rPr>
              <a:t> לֹא שָׁמְרוּ בְּרִית אֱלֹהִים וּבְתוֹרָתוֹ מֵאֲנוּ לָלֶכֶת. </a:t>
            </a:r>
            <a:endParaRPr lang="en-US" sz="21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100" b="1" dirty="0">
                <a:cs typeface="David" pitchFamily="34" charset="-79"/>
              </a:rPr>
              <a:t>יא</a:t>
            </a:r>
            <a:r>
              <a:rPr lang="he-IL" sz="2100" dirty="0">
                <a:cs typeface="David" pitchFamily="34" charset="-79"/>
              </a:rPr>
              <a:t> וַיִּשְׁכְּחוּ עֲלִילוֹתָיו וְנִפְלְאוֹתָיו אֲשֶׁר הֶרְאָם. </a:t>
            </a:r>
            <a:endParaRPr lang="en-US" sz="2100" dirty="0"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76198" y="381000"/>
            <a:ext cx="3436258" cy="1828800"/>
          </a:xfrm>
          <a:prstGeom prst="rightArrowCallout">
            <a:avLst>
              <a:gd name="adj1" fmla="val 25000"/>
              <a:gd name="adj2" fmla="val 25000"/>
              <a:gd name="adj3" fmla="val 13571"/>
              <a:gd name="adj4" fmla="val 9140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Similar to</a:t>
            </a:r>
            <a:r>
              <a:rPr lang="en-GB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האזינו</a:t>
            </a:r>
            <a:r>
              <a:rPr lang="en-GB" sz="2000" dirty="0" smtClean="0">
                <a:latin typeface="David" pitchFamily="34" charset="-79"/>
                <a:cs typeface="David" pitchFamily="34" charset="-79"/>
              </a:rPr>
              <a:t>:</a:t>
            </a:r>
          </a:p>
          <a:p>
            <a:pPr algn="ctr" rtl="1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לב:א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הַאֲזִינוּ הַשָּׁמַיִם וַאֲדַבֵּרָה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וְתִשְׁמַע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הָאָרֶץ אִמְרֵי-פִי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ctr" rtl="1"/>
            <a:r>
              <a:rPr lang="en-GB" sz="2000" dirty="0" smtClean="0"/>
              <a:t>Reminds Am Yisrael that when things go wrong to blame themselves, not G-d.</a:t>
            </a:r>
            <a:r>
              <a:rPr lang="he-IL" sz="2000" dirty="0" smtClean="0"/>
              <a:t>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198" y="2438400"/>
            <a:ext cx="3436258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58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Next generation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198" y="2971800"/>
            <a:ext cx="3436258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58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need to tell our children the stories and laws G-d gave us. </a:t>
            </a:r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76198" y="4038600"/>
            <a:ext cx="3505202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57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Each generation will tell the next. They will be inspired to pass on the tradition.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76198" y="5105400"/>
            <a:ext cx="3505202" cy="1295400"/>
          </a:xfrm>
          <a:prstGeom prst="rightArrowCallout">
            <a:avLst>
              <a:gd name="adj1" fmla="val 25000"/>
              <a:gd name="adj2" fmla="val 25000"/>
              <a:gd name="adj3" fmla="val 17157"/>
              <a:gd name="adj4" fmla="val 90650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bad stories are to teach us not to be like previous generations.  We should learn from their mistakes.</a:t>
            </a:r>
            <a:endParaRPr lang="he-IL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733800" y="76200"/>
            <a:ext cx="49530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תהלים פרק עח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342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"/>
            <a:ext cx="7848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נֶגֶד אֲבוֹתָם עָשָׂה פֶלֶא בְּאֶרֶץ מִצְרַיִם שְׂדֵה-צֹעַן.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בָּקַע יָם וַיַּעֲבִירֵם וַיַּצֶּב-מַיִם כְּמוֹ-נֵד.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וַיַּנְחֵם בֶּעָנָן יוֹמָם וְכָל-הַלַּיְלָה בְּאוֹר אֵשׁ.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יְבַקַּע צֻרִים בַּמִּדְבָּר וַיַּשְׁקְ כִּתְהֹמוֹת רַבָּה.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וַיּוֹצִא נוֹזְלִים מִסָּלַע וַיּוֹרֶד כַּנְּהָרוֹת מָיִם.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וַיּוֹסִיפוּ עוֹד לַחֲטֹא-לוֹ לַמְרוֹת עֶלְיוֹן בַּצִּיָּה.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וַיְנַסּוּ-אֵל בִּלְבָבָם לִשְׁאָל-אֹכֶל לְנַפְשָׁם.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וַיְדַבְּרוּ בֵּאלֹהִים אָמְרוּ הֲיוּכַל אֵל לַעֲרֹךְ שֻׁלְחָן בַּמִּדְבָּר.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הֵן הִכָּה-צוּר וַיָּזוּבוּ מַיִם וּנְחָלִים יִשְׁטֹפוּ הֲגַם-לֶחֶם יוּכַל תֵּת אִם-יָכִין שְׁאֵר לְעַמּוֹ.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לָכֵן שָׁמַע יְהוָה </a:t>
            </a: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וַיִּתְעַבָּר וְאֵשׁ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נִשְּׂקָה בְיַעֲקֹב וְגַם-אַף עָלָה בְיִשְׂרָאֵל.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כִּי לֹא הֶאֱמִינוּ בֵּאלֹהִים וְלֹא בָטְחוּ בִּישׁוּעָתוֹ.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וַיְצַו שְׁחָקִים מִמָּעַל וְדַלְתֵי שָׁמַיִם פָּתָח.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וַיַּמְטֵר עֲלֵיהֶם מָן לֶאֱכֹל וּדְגַן-שָׁמַיִם נָתַן לָמוֹ.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לֶחֶם אַבִּירִים אָכַל אִישׁ צֵידָה שָׁלַח לָהֶם לָשֹׂבַע.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כו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יַסַּע קָדִים בַּשָּׁמָיִם וַיְנַהֵג בְּעֻזּוֹ תֵימָן.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כז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וַיַּמְטֵר עֲלֵיהֶם כֶּעָפָר שְׁאֵר וּכְחוֹל יַמִּים עוֹף כָּנָף.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וַיַּפֵּל בְּקֶרֶב מַחֲנֵהוּ סָבִיב לְמִשְׁכְּנֹתָיו.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כט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 וַיֹּאכְלוּ וַיִּשְׂבְּעוּ מְאֹד וְתַאֲוָתָם יָבִא לָהֶם.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198" y="57150"/>
            <a:ext cx="4191002" cy="50482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did miracles for us in Egypt.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198" y="685800"/>
            <a:ext cx="4191002" cy="37799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60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קריעת ים סוף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76198" y="1386114"/>
            <a:ext cx="4191002" cy="533400"/>
          </a:xfrm>
          <a:prstGeom prst="rightArrowCallout">
            <a:avLst>
              <a:gd name="adj1" fmla="val 25000"/>
              <a:gd name="adj2" fmla="val 25000"/>
              <a:gd name="adj3" fmla="val 13571"/>
              <a:gd name="adj4" fmla="val 9140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Events in Jewish history</a:t>
            </a:r>
          </a:p>
        </p:txBody>
      </p:sp>
      <p:sp>
        <p:nvSpPr>
          <p:cNvPr id="7" name="Right Arrow Callout 6"/>
          <p:cNvSpPr/>
          <p:nvPr/>
        </p:nvSpPr>
        <p:spPr>
          <a:xfrm>
            <a:off x="76198" y="2057400"/>
            <a:ext cx="3581402" cy="990600"/>
          </a:xfrm>
          <a:prstGeom prst="rightArrowCallout">
            <a:avLst>
              <a:gd name="adj1" fmla="val 25000"/>
              <a:gd name="adj2" fmla="val 25000"/>
              <a:gd name="adj3" fmla="val 7858"/>
              <a:gd name="adj4" fmla="val 9158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complained and didn’t trust in G-d.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198" y="5029200"/>
            <a:ext cx="4191002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58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saved them anyway and gave them food. </a:t>
            </a:r>
          </a:p>
          <a:p>
            <a:pPr algn="ctr"/>
            <a:r>
              <a:rPr lang="en-GB" sz="2000" dirty="0" smtClean="0"/>
              <a:t>Reflection of Bamidbar Perek 11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75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" y="76200"/>
            <a:ext cx="8948057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dirty="0">
                <a:cs typeface="David" pitchFamily="34" charset="-79"/>
              </a:rPr>
              <a:t>לֹא-זָרוּ מִתַּאֲוָתָם עוֹד אָכְלָם בְּפִיהֶם. </a:t>
            </a:r>
            <a:endParaRPr lang="en-US" sz="23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>
                <a:cs typeface="David" pitchFamily="34" charset="-79"/>
              </a:rPr>
              <a:t>לא</a:t>
            </a:r>
            <a:r>
              <a:rPr lang="he-IL" sz="2300" dirty="0">
                <a:cs typeface="David" pitchFamily="34" charset="-79"/>
              </a:rPr>
              <a:t> וְאַף אֱלֹהִים עָלָה בָהֶם וַיַּהֲרֹג בְּמִשְׁמַנֵּיהֶם וּבַחוּרֵי יִשְׂרָאֵל הִכְרִיעַ. </a:t>
            </a:r>
            <a:endParaRPr lang="en-US" sz="23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>
                <a:cs typeface="David" pitchFamily="34" charset="-79"/>
              </a:rPr>
              <a:t>לב</a:t>
            </a:r>
            <a:r>
              <a:rPr lang="he-IL" sz="2300" dirty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1"/>
                </a:solidFill>
                <a:cs typeface="David" pitchFamily="34" charset="-79"/>
              </a:rPr>
              <a:t>בְּכָל-זֹאת חָטְאוּ-עוֹד וְלֹא-הֶאֱמִינוּ </a:t>
            </a:r>
            <a:r>
              <a:rPr lang="he-IL" sz="2300" b="1" dirty="0" smtClean="0">
                <a:solidFill>
                  <a:schemeClr val="accent1"/>
                </a:solidFill>
                <a:cs typeface="David" pitchFamily="34" charset="-79"/>
              </a:rPr>
              <a:t>בְּנִפְלְאוֹתָיו</a:t>
            </a:r>
            <a:r>
              <a:rPr lang="he-IL" sz="2300" b="1" dirty="0">
                <a:solidFill>
                  <a:schemeClr val="accent1"/>
                </a:solidFill>
                <a:cs typeface="David" pitchFamily="34" charset="-79"/>
              </a:rPr>
              <a:t>. </a:t>
            </a:r>
            <a:endParaRPr lang="en-US" sz="23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לג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dirty="0">
                <a:cs typeface="David" pitchFamily="34" charset="-79"/>
              </a:rPr>
              <a:t>וַיְכַל-בַּהֶבֶל יְמֵיהֶם וּשְׁנוֹתָם בַּבֶּהָלָה. </a:t>
            </a:r>
            <a:endParaRPr lang="en-US" sz="23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>
                <a:cs typeface="David" pitchFamily="34" charset="-79"/>
              </a:rPr>
              <a:t>לד</a:t>
            </a:r>
            <a:r>
              <a:rPr lang="he-IL" sz="2300" dirty="0">
                <a:cs typeface="David" pitchFamily="34" charset="-79"/>
              </a:rPr>
              <a:t> </a:t>
            </a:r>
            <a:r>
              <a:rPr lang="he-IL" sz="2300" b="1" dirty="0">
                <a:cs typeface="David" pitchFamily="34" charset="-79"/>
              </a:rPr>
              <a:t>אִם-הֲרָגָם וּדְרָשׁוּהוּ וְשָׁבוּ וְשִׁחֲרוּ-אֵל. </a:t>
            </a:r>
            <a:endParaRPr lang="en-US" sz="23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לה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dirty="0">
                <a:cs typeface="David" pitchFamily="34" charset="-79"/>
              </a:rPr>
              <a:t>וַיִּזְכְּרוּ כִּי-אֱלֹהִים צוּרָם וְאֵל עֶלְיוֹן </a:t>
            </a:r>
            <a:r>
              <a:rPr lang="he-IL" sz="2300" dirty="0" smtClean="0">
                <a:cs typeface="David" pitchFamily="34" charset="-79"/>
              </a:rPr>
              <a:t>גֹּאֲלָם</a:t>
            </a:r>
            <a:r>
              <a:rPr lang="he-IL" sz="2300" dirty="0">
                <a:cs typeface="David" pitchFamily="34" charset="-79"/>
              </a:rPr>
              <a:t>. </a:t>
            </a:r>
            <a:endParaRPr lang="en-US" sz="23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>
                <a:cs typeface="David" pitchFamily="34" charset="-79"/>
              </a:rPr>
              <a:t>לו</a:t>
            </a:r>
            <a:r>
              <a:rPr lang="he-IL" sz="2300" dirty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6"/>
                </a:solidFill>
                <a:cs typeface="David" pitchFamily="34" charset="-79"/>
              </a:rPr>
              <a:t>וַיְפַתּוּהוּ בְּפִיהֶם וּבִלְשׁוֹנָם יְכַזְּבוּ-לוֹ. </a:t>
            </a:r>
            <a:endParaRPr lang="en-US" sz="23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לז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5"/>
                </a:solidFill>
                <a:cs typeface="David" pitchFamily="34" charset="-79"/>
              </a:rPr>
              <a:t>וְלִבָּם לֹא-נָכוֹן עִמּוֹ וְלֹא נֶאֶמְנוּ בִּבְרִיתוֹ. </a:t>
            </a:r>
            <a:endParaRPr lang="en-US" sz="23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לח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4"/>
                </a:solidFill>
                <a:cs typeface="David" pitchFamily="34" charset="-79"/>
              </a:rPr>
              <a:t>וְהוּא רַחוּם יְכַפֵּר עָו‍ֹן וְלֹא-יַשְׁחִית וְהִרְבָּה </a:t>
            </a:r>
            <a:endParaRPr lang="he-IL" sz="23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solidFill>
                  <a:schemeClr val="accent4"/>
                </a:solidFill>
                <a:cs typeface="David" pitchFamily="34" charset="-79"/>
              </a:rPr>
              <a:t>לְהָשִׁיב </a:t>
            </a:r>
            <a:r>
              <a:rPr lang="he-IL" sz="2300" b="1" dirty="0">
                <a:solidFill>
                  <a:schemeClr val="accent4"/>
                </a:solidFill>
                <a:cs typeface="David" pitchFamily="34" charset="-79"/>
              </a:rPr>
              <a:t>אַפּוֹ וְלֹא-יָעִיר כָּל-חֲמָתוֹ. </a:t>
            </a:r>
            <a:endParaRPr lang="en-US" sz="23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לט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4"/>
                </a:solidFill>
                <a:cs typeface="David" pitchFamily="34" charset="-79"/>
              </a:rPr>
              <a:t>וַיִּזְכֹּר כִּי-בָשָׂר הֵמָּה רוּחַ הוֹלֵךְ וְלֹא יָשׁוּב. </a:t>
            </a:r>
            <a:endParaRPr lang="en-US" sz="23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מ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3"/>
                </a:solidFill>
                <a:cs typeface="David" pitchFamily="34" charset="-79"/>
              </a:rPr>
              <a:t>כַּמָּה יַמְרוּהוּ בַמִּדְבָּר יַעֲצִיבוּהוּ בִּישִׁימוֹן. </a:t>
            </a:r>
            <a:endParaRPr lang="en-US" sz="23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 smtClean="0">
                <a:cs typeface="David" pitchFamily="34" charset="-79"/>
              </a:rPr>
              <a:t>מא</a:t>
            </a:r>
            <a:r>
              <a:rPr lang="he-IL" sz="2300" dirty="0" smtClean="0">
                <a:cs typeface="David" pitchFamily="34" charset="-79"/>
              </a:rPr>
              <a:t> </a:t>
            </a:r>
            <a:r>
              <a:rPr lang="he-IL" sz="2300" dirty="0">
                <a:cs typeface="David" pitchFamily="34" charset="-79"/>
              </a:rPr>
              <a:t>וַיָּשׁוּבוּ וַיְנַסּוּ אֵל וּקְדוֹשׁ יִשְׂרָאֵל הִתְווּ. </a:t>
            </a:r>
            <a:endParaRPr lang="en-US" sz="23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300" b="1" dirty="0">
                <a:cs typeface="David" pitchFamily="34" charset="-79"/>
              </a:rPr>
              <a:t>מב</a:t>
            </a:r>
            <a:r>
              <a:rPr lang="he-IL" sz="2300" dirty="0">
                <a:cs typeface="David" pitchFamily="34" charset="-79"/>
              </a:rPr>
              <a:t> </a:t>
            </a:r>
            <a:r>
              <a:rPr lang="he-IL" sz="2300" b="1" dirty="0">
                <a:solidFill>
                  <a:schemeClr val="accent2"/>
                </a:solidFill>
                <a:cs typeface="David" pitchFamily="34" charset="-79"/>
              </a:rPr>
              <a:t>לֹא-זָכְרוּ אֶת-יָדוֹ יוֹם אֲשֶׁר-פָּדָם מִנִּי-צָר. </a:t>
            </a:r>
            <a:endParaRPr lang="en-US" sz="2300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65313" y="866775"/>
            <a:ext cx="3744687" cy="58102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20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still didn’t get the message and continued to sin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2652" y="1676400"/>
            <a:ext cx="4479473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4121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they did teshuva they would only sin again.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32652" y="2590800"/>
            <a:ext cx="4767948" cy="381000"/>
          </a:xfrm>
          <a:prstGeom prst="rightArrowCallout">
            <a:avLst>
              <a:gd name="adj1" fmla="val 25000"/>
              <a:gd name="adj2" fmla="val 25000"/>
              <a:gd name="adj3" fmla="val 13571"/>
              <a:gd name="adj4" fmla="val 9601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said they would improve but didn’t.</a:t>
            </a:r>
          </a:p>
        </p:txBody>
      </p:sp>
      <p:sp>
        <p:nvSpPr>
          <p:cNvPr id="7" name="Right Arrow Callout 6"/>
          <p:cNvSpPr/>
          <p:nvPr/>
        </p:nvSpPr>
        <p:spPr>
          <a:xfrm>
            <a:off x="32654" y="3048000"/>
            <a:ext cx="4615546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89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hearts of their generation weren’t prepared.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2654" y="3810000"/>
            <a:ext cx="4234544" cy="1219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9364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don’t seem to learn from our mistakes and so G-d should punish us but He gives us another chance because we are human.</a:t>
            </a:r>
            <a:endParaRPr lang="he-IL" sz="2000" dirty="0"/>
          </a:p>
        </p:txBody>
      </p:sp>
      <p:sp>
        <p:nvSpPr>
          <p:cNvPr id="2" name="Right Arrow Callout 1"/>
          <p:cNvSpPr/>
          <p:nvPr/>
        </p:nvSpPr>
        <p:spPr>
          <a:xfrm>
            <a:off x="21771" y="5105400"/>
            <a:ext cx="4245427" cy="6150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8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Look at how much Am Yisrael angered G-d in the desert.</a:t>
            </a:r>
            <a:endParaRPr lang="he-IL" sz="2000" dirty="0"/>
          </a:p>
        </p:txBody>
      </p:sp>
      <p:sp>
        <p:nvSpPr>
          <p:cNvPr id="9" name="Up Arrow Callout 8"/>
          <p:cNvSpPr/>
          <p:nvPr/>
        </p:nvSpPr>
        <p:spPr>
          <a:xfrm>
            <a:off x="32653" y="5943600"/>
            <a:ext cx="8958947" cy="838200"/>
          </a:xfrm>
          <a:prstGeom prst="up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From all the things G-d had done for them, they should have learned to put their trust in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3134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2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יד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עַד-אָנָה יְנַאֲצֻנִי הָעָם הַזֶּה וְעַד-אָנָה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לֹא-יַאֲמִינוּ </a:t>
            </a:r>
            <a:r>
              <a:rPr lang="he-IL" sz="2000" dirty="0">
                <a:cs typeface="David" pitchFamily="34" charset="-79"/>
              </a:rPr>
              <a:t>בִי בְּכֹל הָאֹתוֹת אֲשֶׁר עָשִׂיתִי בְּקִרְבּוֹ.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אַכֶּנּוּ בַדֶּבֶר וְאוֹרִשֶׁנּוּ וְאֶעֱשֶׂה אֹתְךָ לְגוֹי-גָּדוֹל וְעָצוּם מִמֶּנּוּ. </a:t>
            </a:r>
            <a:endParaRPr lang="he-IL" sz="20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וַיֹּאמֶר מֹשֶׁה אֶל-יְהוָה וְשָׁמְעוּ מִצְרַיִם כִּי-הֶעֱלִיתָ בְכֹחֲךָ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אֶת-הָעָם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הַזֶּה מִקִּרְבּוֹ.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וְאָמְרוּ אֶל-יוֹשֵׁב הָאָרֶץ הַזֹּאת שָׁמְעוּ כִּי-אַתָּה יְהוָה בְּקֶרֶב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הָעָם </a:t>
            </a:r>
            <a:r>
              <a:rPr lang="he-IL" sz="2000" dirty="0">
                <a:cs typeface="David" pitchFamily="34" charset="-79"/>
              </a:rPr>
              <a:t>הַזֶּה אֲשֶׁר-עַיִן בְּעַיִן נִרְאָה אַתָּה יְהוָה וַעֲנָנְךָ עֹמֵד עֲלֵהֶם וּבְעַמֻּד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עָנָן </a:t>
            </a:r>
            <a:r>
              <a:rPr lang="he-IL" sz="2000" dirty="0">
                <a:cs typeface="David" pitchFamily="34" charset="-79"/>
              </a:rPr>
              <a:t>אַתָּה הֹלֵךְ לִפְנֵיהֶם יוֹמָם וּבְעַמּוּד אֵשׁ לָיְלָה.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וְהֵמַתָּה אֶת-הָעָם הַזֶּה כְּאִישׁ אֶחָד וְאָמְרוּ הַגּוֹיִם אֲשֶׁר-שָׁמְעוּ אֶת-שִׁמְעֲךָ לֵאמֹר.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מִבִּלְתִּי יְכֹלֶת יְהוָה לְהָבִיא אֶת-הָעָם הַזֶּה אֶל-הָאָרֶץ אֲשֶׁר-נִשְׁבַּע לָהֶם וַיִּשְׁחָטֵם בַּמִּדְבָּר.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וְעַתָּה יִגְדַּל-נָא כֹּחַ אֲדֹנָי כַּאֲשֶׁר דִּבַּרְתָּ לֵאמֹר.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יְהוָה אֶרֶךְ אַפַּיִם וְרַב-חֶסֶד נֹשֵׂא עָו‍ֹן וָפָשַׁע וְנַקֵּה לֹא יְנַקֶּה פֹּקֵד עֲו‍ֹן אָבוֹת עַל-בָּנִים עַל-שִׁלֵּשִׁים וְעַל-רִבֵּעִים.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סְלַח-נָא לַעֲו‍ֹן הָעָם הַזֶּה כְּגֹדֶל חַסְדֶּךָ וְכַאֲשֶׁר נָשָׂאתָה לָעָם הַזֶּה מִמִּצְרַיִם וְעַד-הֵנָּה.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19200"/>
            <a:ext cx="3429000" cy="1295400"/>
          </a:xfrm>
          <a:prstGeom prst="rightArrowCallout">
            <a:avLst>
              <a:gd name="adj1" fmla="val 25000"/>
              <a:gd name="adj2" fmla="val 25000"/>
              <a:gd name="adj3" fmla="val 11967"/>
              <a:gd name="adj4" fmla="val 9069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Should G-d take everyone or just the select few?</a:t>
            </a:r>
          </a:p>
          <a:p>
            <a:pPr algn="ctr"/>
            <a:r>
              <a:rPr lang="en-GB" sz="2000" dirty="0" smtClean="0"/>
              <a:t>To take everyone requires an extra generation.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590800"/>
            <a:ext cx="34290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38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says it is a chillul Hashem to kill them.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327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ט – </a:t>
            </a:r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G-d’s Return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328489"/>
              </p:ext>
            </p:extLst>
          </p:nvPr>
        </p:nvGraphicFramePr>
        <p:xfrm>
          <a:off x="1524000" y="4919978"/>
          <a:ext cx="6021070" cy="1709422"/>
        </p:xfrm>
        <a:graphic>
          <a:graphicData uri="http://schemas.openxmlformats.org/drawingml/2006/table">
            <a:tbl>
              <a:tblPr firstRow="1" lastCol="1" bandRow="1">
                <a:tableStyleId>{21E4AEA4-8DFA-4A89-87EB-49C32662AFE0}</a:tableStyleId>
              </a:tblPr>
              <a:tblGrid>
                <a:gridCol w="1504914"/>
                <a:gridCol w="1504914"/>
                <a:gridCol w="1505621"/>
                <a:gridCol w="1505621"/>
              </a:tblGrid>
              <a:tr h="41951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שלמים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עולה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חטאת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220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עגל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אהרן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78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שור</a:t>
                      </a:r>
                      <a:endParaRPr lang="en-US" sz="20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עגל </a:t>
                      </a:r>
                      <a:endParaRPr lang="en-US" sz="20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כבש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שעיר עזים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בני ישראל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1201579"/>
            <a:ext cx="792480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א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וַיְהִי בַּיּוֹם הַשְּׁמִינִי קָרָא מֹשֶׁה לְאַהֲרֹן וּלְבָנָיו וּלְזִקְנֵי יִשְׂרָאֵל.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ב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וַיֹּאמֶר אֶל-אַהֲרֹן קַח-לְךָ עֵגֶל בֶּן-בָּקָר לְחַטָּאת וְאַיִל לְעֹלָה תְּמִימִם וְהַקְרֵב לִפְנֵי יְהוָה.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ג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וְאֶל-בְּנֵי יִשְׂרָאֵל תְּדַבֵּר לֵאמֹר קְחוּ שְׂעִיר-עִזִּים לְחַטָּאת וְעֵגֶל וָכֶבֶשׂ בְּנֵי-שָׁנָה תְּמִימִם לְעֹלָה.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ד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וְשׁוֹר וָאַיִל לִשְׁלָמִים לִזְבֹּחַ לִפְנֵי יְהוָה וּמִנְחָה בְּלוּלָה בַשָּׁמֶן כִּי הַיּוֹם יְהוָה נִרְאָה אֲלֵיכֶם.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ה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וַיִּקְחוּ אֵת אֲשֶׁר צִוָּה מֹשֶׁה אֶל-פְּנֵי אֹהֶל מוֹעֵד וַיִּקְרְבוּ כָּל-הָעֵדָה וַיַּעַמְדוּ לִפְנֵי יְהוָה.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ו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 וַיֹּאמֶר מֹשֶׁה זֶה הַדָּבָר אֲשֶׁר-צִוָּה יְהוָה תַּעֲשׂוּ וְיֵרָא אֲלֵיכֶם כְּבוֹד יְהוָה.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David" pitchFamily="34" charset="-79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Do we need to bring korbanot </a:t>
            </a:r>
            <a:r>
              <a:rPr lang="en-GB" sz="2400" b="1" dirty="0" smtClean="0">
                <a:solidFill>
                  <a:schemeClr val="accent4"/>
                </a:solidFill>
                <a:latin typeface="Arial" pitchFamily="34" charset="0"/>
                <a:ea typeface="Calibri" pitchFamily="34" charset="0"/>
                <a:cs typeface="David" pitchFamily="34" charset="-79"/>
              </a:rPr>
              <a:t>as a result of the 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Shechina coming?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Calibri" pitchFamily="34" charset="0"/>
                <a:cs typeface="David" pitchFamily="34" charset="-79"/>
              </a:rPr>
              <a:t>Or will Shechina come if we bring korbanot?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595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יד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וַיֹּאמֶר יְהוָה סָלַחְתִּי כִּדְבָרֶךָ.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וְאוּלָם חַי-אָנִי וְיִמָּלֵא כְבוֹד-יְהוָה אֶת-כָּל-הָאָרֶץ.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כָל-הָאֲנָשִׁים הָרֹאִים אֶת-כְּבֹדִי וְאֶת-אֹתֹתַי אֲשֶׁר-עָשִׂיתִי בְמִצְרַיִם וּבַמִּדְבָּר וַיְנַסּוּ אֹתִי זֶה עֶשֶׂר פְּעָמִים וְלֹא שָׁמְעוּ בְּקוֹלִי.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אִם-יִרְאוּ אֶת-הָאָרֶץ אֲשֶׁר נִשְׁבַּעְתִּי לַאֲבֹתָם וְכָל-מְנַאֲצַי לֹא יִרְאוּהָ.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וְעַבְדִּי כָלֵב עֵקֶב הָיְתָה רוּחַ אַחֶרֶת עִמּוֹ וַיְמַלֵּא אַחֲרָי וַהֲבִיאֹתִיו אֶל-הָאָרֶץ אֲשֶׁר-בָּא שָׁמָּה וְזַרְעוֹ יוֹרִשֶׁנָּה.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וְהָעֲמָלֵקִי וְהַכְּנַעֲנִי יוֹשֵׁב בָּעֵמֶק מָחָר פְּנוּ וּסְעוּ לָכֶם הַמִּדְבָּר דֶּרֶךְ יַם-סוּף.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א</a:t>
            </a:r>
            <a:br>
              <a:rPr lang="he-IL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Moshe blames the people</a:t>
            </a:r>
            <a:endParaRPr lang="he-IL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וַתִּקְרְבוּן אֵלַי כֻּלְּכֶם וַתֹּאמְרוּ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נִשְׁלְחָה אֲנָשִׁים לְפָנֵינוּ וְיַחְפְּרוּ-לָנוּ אֶת-הָאָרֶץ וְיָשִׁבוּ אֹתָנוּ דָּבָר אֶת-הַדֶּרֶךְ אֲשֶׁר נַעֲלֶה-בָּהּ וְאֵת הֶעָרִים אֲשֶׁר נָבֹא אֲלֵיהֶן.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וַיִּיטַב בְּעֵינַי הַדָּבָר וָאֶקַּח מִכֶּם שְׁנֵים עָשָׂר אֲנָשִׁים אִישׁ אֶחָד לַשָּׁבֶט.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וַיִּפְנוּ וַיַּעֲלוּ הָהָרָה וַיָּבֹאוּ עַד-נַחַל אֶשְׁכֹּל וַיְרַגְּלוּ אֹתָהּ.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וַיִּקְחוּ בְיָדָם מִפְּרִי הָאָרֶץ וַיּוֹרִדוּ אֵלֵינוּ וַיָּשִׁבוּ אֹתָנוּ דָבָר וַיֹּאמְרוּ טוֹבָה הָאָרֶץ אֲשֶׁר-יְהוָה אֱלֹהֵינוּ נֹתֵן לָנוּ.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וְלֹא אֲבִיתֶם לַעֲלֹת וַתַּמְרוּ אֶת-פִּי יְהוָה אֱלֹהֵיכֶם. </a:t>
            </a:r>
            <a:endParaRPr lang="he-IL" sz="20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וַתֵּרָגְנוּ בְאָהֳלֵיכֶם וַתֹּאמְרוּ בְּשִׂנְאַת יְהוָה אֹתָנוּ הוֹצִיאָנוּ מֵאֶרֶץ מִצְרָיִם לָתֵת אֹתָנוּ בְּיַד הָאֱמֹרִי לְהַשְׁמִידֵנוּ.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אָנָה אֲנַחְנוּ עֹלִים אַחֵינוּ הֵמַסּוּ אֶת-לְבָבֵנוּ לֵאמֹר עַם גָּדוֹל וָרָם מִמֶּנּוּ עָרִים גְּדֹלֹת וּבְצוּרֹת בַּשָּׁמָיִם וְגַם-בְּנֵי עֲנָקִים רָאִינוּ שָׁם.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וָאֹמַר אֲלֵכֶם לֹא-תַעַרְצוּן וְלֹא-תִירְאוּן מֵהֶם.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יְהוָה אֱלֹהֵיכֶם הַהֹלֵךְ לִפְנֵיכֶם הוּא יִלָּחֵם לָכֶם כְּכֹל אֲשֶׁר עָשָׂה אִתְּכֶם בְּמִצְרַיִם לְעֵינֵיכֶם.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וּבַמִּדְבָּר אֲשֶׁר רָאִיתָ אֲשֶׁר נְשָׂאֲךָ יְהוָה אֱלֹהֶיךָ כַּאֲשֶׁר יִשָּׂא-אִישׁ אֶת-בְּנוֹ בְּכָל-הַדֶּרֶךְ אֲשֶׁר הֲלַכְתֶּם עַד-בֹּאֲכֶם עַד-הַמָּקוֹם הַזֶּה.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וּבַדָּבָר הַזֶּה אֵינְכֶם מַאֲמִינִם בַּיהוָה אֱלֹהֵיכֶם. </a:t>
            </a:r>
            <a:endParaRPr lang="he-IL" sz="20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033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8600" y="457200"/>
            <a:ext cx="8763000" cy="58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א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וַיְדַבֵּר יְהוָה אֶל-מֹשֶׁה אַחֲרֵי מוֹת שְׁנֵי בְּנֵי אַהֲרֹן בְּקָרְבָתָם לִפְנֵי-יְהוָה וַיָּמֻתוּ.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ב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וַיֹּאמֶר יְהוָה אֶל-מֹשֶׁה דַּבֵּר אֶל-אַהֲרֹן אָחִיךָ וְאַל-יָבֹא בְכָל-עֵת אֶל-הַקֹּדֶשׁ מִבֵּית לַפָּרֹכֶת אֶל-פְּנֵי הַכַּפֹּרֶת אֲשֶׁר עַל-הָאָרֹן וְלֹא יָמוּת כִּי בֶּעָנָן אֵרָאֶה עַל-הַכַּפֹּרֶת.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ג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בְּזֹאת יָבֹא אַהֲרֹן אֶל-הַקֹּדֶשׁ בְּפַר בֶּן-בָּקָר לְחַטָּאת וְאַיִל לְעֹלָה.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alibri" pitchFamily="34" charset="0"/>
              <a:ea typeface="Times New Roman" pitchFamily="18" charset="0"/>
              <a:cs typeface="David" pitchFamily="34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Is the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 main point to enter the Kodesh Kedoshim and in order to go in he needs to bring the par?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Or </a:t>
            </a:r>
            <a:r>
              <a:rPr lang="en-GB" sz="2000" b="1" dirty="0" smtClean="0">
                <a:solidFill>
                  <a:schemeClr val="accent1"/>
                </a:solidFill>
                <a:latin typeface="Calibri" pitchFamily="34" charset="0"/>
                <a:ea typeface="Times New Roman" pitchFamily="18" charset="0"/>
                <a:cs typeface="David" pitchFamily="34" charset="-79"/>
              </a:rPr>
              <a:t>does he have to offer the par, and in order to so he needs to enter the Kodesh Kedoshim?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alibri" pitchFamily="34" charset="0"/>
              <a:ea typeface="Times New Roman" pitchFamily="18" charset="0"/>
              <a:cs typeface="David" pitchFamily="34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The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 Kohen Gadol entering the Kodesh Kedoshim is a reminder of Matan Torah and the 2</a:t>
            </a:r>
            <a:r>
              <a:rPr kumimoji="0" lang="en-GB" sz="2000" b="1" i="0" u="none" strike="noStrike" cap="none" normalizeH="0" baseline="30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nd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 Luchot.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b="1" dirty="0" smtClean="0">
                <a:solidFill>
                  <a:schemeClr val="accent6"/>
                </a:solidFill>
                <a:latin typeface="Calibri" pitchFamily="34" charset="0"/>
                <a:ea typeface="Times New Roman" pitchFamily="18" charset="0"/>
                <a:cs typeface="David" pitchFamily="34" charset="-79"/>
              </a:rPr>
              <a:t>We need to give G-d a reason to be forgiving by doing teshuva.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Calibri" pitchFamily="34" charset="0"/>
              <a:ea typeface="Times New Roman" pitchFamily="18" charset="0"/>
              <a:cs typeface="David" pitchFamily="34" charset="-79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dirty="0" smtClean="0">
              <a:ln>
                <a:noFill/>
              </a:ln>
              <a:solidFill>
                <a:srgbClr val="889EC2"/>
              </a:solidFill>
              <a:effectLst/>
              <a:latin typeface="Calibri" pitchFamily="34" charset="0"/>
              <a:ea typeface="Times New Roman" pitchFamily="18" charset="0"/>
              <a:cs typeface="David" pitchFamily="34" charset="-79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ה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וּמֵאֵת עֲדַת בְּנֵי יִשְׂרָאֵל יִקַּח שְׁנֵי-שְׂעִירֵי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עִזִּים לְחַטָּאת וְאַיִל אֶחָד לְעֹלָה.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rgbClr val="889EC2"/>
                </a:solidFill>
                <a:effectLst/>
                <a:latin typeface="Calibri" pitchFamily="34" charset="0"/>
                <a:ea typeface="Times New Roman" pitchFamily="18" charset="0"/>
                <a:cs typeface="David" pitchFamily="34" charset="-79"/>
              </a:rPr>
              <a:t>ו</a:t>
            </a: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 וְהִקְרִיב אַהֲרֹן אֶת-פַּר הַחַטָּאת אֲשֶׁר-לוֹ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solidFill>
                  <a:srgbClr val="314B77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וְכִפֶּר בַּעֲדוֹ וּבְעַד בֵּיתוֹ. </a:t>
            </a:r>
            <a:endParaRPr kumimoji="0" 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avid" pitchFamily="34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טז – </a:t>
            </a:r>
            <a:r>
              <a:rPr lang="en-GB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 to Yom Kippur</a:t>
            </a:r>
            <a:endParaRPr lang="he-IL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04452"/>
              </p:ext>
            </p:extLst>
          </p:nvPr>
        </p:nvGraphicFramePr>
        <p:xfrm>
          <a:off x="10886" y="4724400"/>
          <a:ext cx="5105398" cy="2103120"/>
        </p:xfrm>
        <a:graphic>
          <a:graphicData uri="http://schemas.openxmlformats.org/drawingml/2006/table">
            <a:tbl>
              <a:tblPr firstRow="1" lastCol="1" bandRow="1">
                <a:tableStyleId>{21E4AEA4-8DFA-4A89-87EB-49C32662AFE0}</a:tableStyleId>
              </a:tblPr>
              <a:tblGrid>
                <a:gridCol w="1276050"/>
                <a:gridCol w="1276050"/>
                <a:gridCol w="1276649"/>
                <a:gridCol w="1276649"/>
              </a:tblGrid>
              <a:tr h="3138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שלמים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עולה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חטאת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</a:tr>
              <a:tr h="3138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עגל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אהרן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</a:tr>
              <a:tr h="3138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פר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38242"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שור</a:t>
                      </a:r>
                      <a:endParaRPr lang="en-US" sz="20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עגל </a:t>
                      </a:r>
                      <a:endParaRPr lang="en-US" sz="20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כבש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שעיר </a:t>
                      </a:r>
                      <a:r>
                        <a:rPr lang="he-IL" sz="2000" dirty="0" smtClean="0">
                          <a:effectLst/>
                        </a:rPr>
                        <a:t>עזים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בני ישראל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</a:tr>
              <a:tr h="31383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איל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שעיר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08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– </a:t>
            </a:r>
            <a:r>
              <a:rPr lang="en-GB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Book of Leadership</a:t>
            </a:r>
            <a:endParaRPr lang="he-IL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</a:rPr>
              <a:t>Bamidbar </a:t>
            </a:r>
            <a:r>
              <a:rPr lang="en-GB" b="1" dirty="0">
                <a:solidFill>
                  <a:schemeClr val="accent3"/>
                </a:solidFill>
              </a:rPr>
              <a:t>perek 1 – Mifkad – count people for the army. </a:t>
            </a:r>
            <a:endParaRPr lang="en-GB" b="1" dirty="0" smtClean="0">
              <a:solidFill>
                <a:schemeClr val="accent3"/>
              </a:solidFill>
            </a:endParaRPr>
          </a:p>
          <a:p>
            <a:endParaRPr lang="en-GB" b="1" dirty="0" smtClean="0">
              <a:solidFill>
                <a:schemeClr val="accent5"/>
              </a:solidFill>
            </a:endParaRPr>
          </a:p>
          <a:p>
            <a:r>
              <a:rPr lang="en-GB" b="1" dirty="0" smtClean="0">
                <a:solidFill>
                  <a:schemeClr val="accent5"/>
                </a:solidFill>
              </a:rPr>
              <a:t>We </a:t>
            </a:r>
            <a:r>
              <a:rPr lang="en-GB" b="1" dirty="0">
                <a:solidFill>
                  <a:schemeClr val="accent5"/>
                </a:solidFill>
              </a:rPr>
              <a:t>do this to kill time between </a:t>
            </a:r>
            <a:r>
              <a:rPr lang="en-GB" b="1" dirty="0" smtClean="0">
                <a:solidFill>
                  <a:schemeClr val="accent5"/>
                </a:solidFill>
              </a:rPr>
              <a:t>Pesach and Pesach Sheni.</a:t>
            </a:r>
          </a:p>
          <a:p>
            <a:endParaRPr lang="en-GB" b="1" dirty="0" smtClean="0">
              <a:solidFill>
                <a:schemeClr val="accent3"/>
              </a:solidFill>
            </a:endParaRPr>
          </a:p>
          <a:p>
            <a:r>
              <a:rPr lang="en-GB" b="1" dirty="0" smtClean="0">
                <a:solidFill>
                  <a:schemeClr val="accent3"/>
                </a:solidFill>
              </a:rPr>
              <a:t>It's </a:t>
            </a:r>
            <a:r>
              <a:rPr lang="en-GB" b="1" dirty="0">
                <a:solidFill>
                  <a:schemeClr val="accent3"/>
                </a:solidFill>
              </a:rPr>
              <a:t>important because people need to know they count. </a:t>
            </a:r>
            <a:endParaRPr lang="he-IL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1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יא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4525963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וַיְהִי הָעָם כְּמִתְאֹנְנִים רַע בְּאָזְנֵי יְהוָה וַיִּשְׁמַע יְהוָה וַיִּחַר אַפּוֹ וַתִּבְעַר-בָּם אֵשׁ יְהוָה וַתֹּאכַל בִּקְצֵה הַמַּחֲנֶה.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ב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וַיִּצְעַק הָעָם אֶל-מֹשֶׁה וַיִּתְפַּלֵּל מֹשֶׁה אֶל-יְהוָה וַתִּשְׁקַע הָאֵשׁ.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וַיִּקְרָא שֵׁם-הַמָּקוֹם הַהוּא תַּבְעֵרָה כִּי-בָעֲרָה בָם אֵשׁ יְהוָה.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וְהָאסַפְסֻף</a:t>
            </a:r>
            <a:r>
              <a:rPr lang="he-IL" sz="2000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אֲשֶׁר בְּקִרְבּוֹ הִתְאַוּוּ תַּאֲוָה וַיָּשֻׁבוּ וַיִּבְכּוּ גַּם בְּנֵי יִשְׂרָאֵל וַיֹּאמְרוּ מִי יַאֲכִלֵנוּ בָּשָׂר.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GB" sz="2000" b="1" dirty="0" smtClean="0">
              <a:solidFill>
                <a:schemeClr val="accent4"/>
              </a:solidFill>
              <a:ea typeface="Times New Roman"/>
              <a:cs typeface="David" pitchFamily="34" charset="-79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GB" sz="2000" b="1" dirty="0" smtClean="0">
              <a:solidFill>
                <a:schemeClr val="accent4"/>
              </a:solidFill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endParaRPr lang="he-IL" sz="2000" b="1" dirty="0" smtClean="0">
              <a:solidFill>
                <a:srgbClr val="000000"/>
              </a:solidFill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זָכַרְנוּ אֶת-הַדָּגָה אֲשֶׁר-נֹאכַל בְּמִצְרַיִם חִנָּם אֵת הַקִּשֻּׁאִים וְאֵת הָאֲבַטִּחִים וְאֶת-הֶחָצִיר וְאֶת-הַבְּצָלִים וְאֶת-הַשּׁוּמִים.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וְעַתָּה נַפְשֵׁנוּ יְבֵשָׁה אֵין כֹּל בִּלְתִּי אֶל-הַמָּן עֵינֵינוּ.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וְהַמָּן כִּזְרַע-גַּד הוּא וְעֵינוֹ כְּעֵין הַבְּדֹלַח.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ח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שָׁטוּ הָעָם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וְלָקְטוּ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וְטָחֲנוּ בָרֵחַיִם אוֹ דָכוּ בַּמְּדֹכָה וּבִשְּׁלוּ בַּפָּרוּר וְעָשׂוּ אֹתוֹ עֻגוֹת וְהָיָה טַעְמוֹ כְּטַעַם לְשַׁד הַשָּׁמֶן.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וּבְרֶדֶת הַטַּל עַל-הַמַּחֲנֶה לָיְלָה יֵרֵד הַמָּן עָלָיו. </a:t>
            </a:r>
            <a:endParaRPr lang="en-US" sz="2000" dirty="0">
              <a:ea typeface="Calibri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00100" y="2895600"/>
            <a:ext cx="7543800" cy="1041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10000"/>
              </a:lnSpc>
            </a:pPr>
            <a:r>
              <a:rPr lang="en-GB" sz="2000" b="1" dirty="0">
                <a:solidFill>
                  <a:schemeClr val="accent4"/>
                </a:solidFill>
                <a:ea typeface="Times New Roman"/>
                <a:cs typeface="David" pitchFamily="34" charset="-79"/>
              </a:rPr>
              <a:t>Previously, the people had complained when they didn’t have food. </a:t>
            </a:r>
          </a:p>
          <a:p>
            <a:pPr algn="ctr">
              <a:lnSpc>
                <a:spcPct val="110000"/>
              </a:lnSpc>
            </a:pPr>
            <a:r>
              <a:rPr lang="en-GB" sz="2000" b="1" dirty="0">
                <a:solidFill>
                  <a:schemeClr val="accent4"/>
                </a:solidFill>
                <a:ea typeface="Times New Roman"/>
                <a:cs typeface="David" pitchFamily="34" charset="-79"/>
              </a:rPr>
              <a:t>Now they have food and are complaining about it. </a:t>
            </a:r>
          </a:p>
          <a:p>
            <a:pPr algn="ctr">
              <a:lnSpc>
                <a:spcPct val="110000"/>
              </a:lnSpc>
            </a:pPr>
            <a:r>
              <a:rPr lang="en-GB" sz="2000" b="1" dirty="0">
                <a:solidFill>
                  <a:schemeClr val="accent4"/>
                </a:solidFill>
                <a:ea typeface="Times New Roman"/>
                <a:cs typeface="David" pitchFamily="34" charset="-79"/>
              </a:rPr>
              <a:t>As a result, Moshe complains to G-d about the people.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4130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יא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525963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וַיִּשְׁמַע מֹשֶׁה אֶת-הָעָם בֹּכֶה לְמִשְׁפְּחֹתָיו אִישׁ לְפֶתַח אָהֳלוֹ וַיִּחַר-אַף יְהוָה מְאֹד וּבְעֵינֵי מֹשֶׁה רָע.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אֶל-יְהוָה </a:t>
            </a:r>
            <a:r>
              <a:rPr lang="he-IL" sz="2000" b="1" dirty="0">
                <a:solidFill>
                  <a:schemeClr val="accent3"/>
                </a:solidFill>
                <a:latin typeface="Arial"/>
                <a:ea typeface="Times New Roman"/>
                <a:cs typeface="David" pitchFamily="34" charset="-79"/>
              </a:rPr>
              <a:t>לָמָה הֲרֵעֹתָ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לְעַבְדֶּךָ וְלָמָּה לֹא-מָצָתִי חֵן בְּעֵינֶיךָ לָשׂוּם אֶת-מַשָּׂא כָּל-הָעָם הַזֶּה עָלָי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.</a:t>
            </a: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endParaRPr lang="he-IL" sz="2000" dirty="0">
              <a:solidFill>
                <a:srgbClr val="000000"/>
              </a:solidFill>
              <a:latin typeface="Arial"/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endParaRPr lang="en-GB" sz="2000" dirty="0" smtClean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ctr">
              <a:lnSpc>
                <a:spcPct val="110000"/>
              </a:lnSpc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chemeClr val="accent1"/>
                </a:solidFill>
                <a:ea typeface="Times New Roman"/>
                <a:cs typeface="David" pitchFamily="34" charset="-79"/>
              </a:rPr>
              <a:t>Am Yisrael </a:t>
            </a:r>
            <a:r>
              <a:rPr lang="en-GB" sz="2400" b="1" dirty="0">
                <a:solidFill>
                  <a:schemeClr val="accent1"/>
                </a:solidFill>
                <a:ea typeface="Times New Roman"/>
                <a:cs typeface="David" pitchFamily="34" charset="-79"/>
              </a:rPr>
              <a:t>can't get to </a:t>
            </a:r>
            <a:r>
              <a:rPr lang="en-GB" sz="2400" b="1" dirty="0" smtClean="0">
                <a:solidFill>
                  <a:schemeClr val="accent1"/>
                </a:solidFill>
                <a:ea typeface="Times New Roman"/>
                <a:cs typeface="David" pitchFamily="34" charset="-79"/>
              </a:rPr>
              <a:t>Eretz Yisrael </a:t>
            </a:r>
            <a:r>
              <a:rPr lang="en-GB" sz="2400" b="1" dirty="0">
                <a:solidFill>
                  <a:schemeClr val="accent1"/>
                </a:solidFill>
                <a:ea typeface="Times New Roman"/>
                <a:cs typeface="David" pitchFamily="34" charset="-79"/>
              </a:rPr>
              <a:t>until they're ready to be </a:t>
            </a:r>
            <a:r>
              <a:rPr lang="en-GB" sz="2400" b="1" dirty="0" smtClean="0">
                <a:solidFill>
                  <a:schemeClr val="accent1"/>
                </a:solidFill>
                <a:ea typeface="Times New Roman"/>
                <a:cs typeface="David" pitchFamily="34" charset="-79"/>
              </a:rPr>
              <a:t>G-d’s </a:t>
            </a:r>
            <a:r>
              <a:rPr lang="en-GB" sz="2400" b="1" dirty="0">
                <a:solidFill>
                  <a:schemeClr val="accent1"/>
                </a:solidFill>
                <a:ea typeface="Times New Roman"/>
                <a:cs typeface="David" pitchFamily="34" charset="-79"/>
              </a:rPr>
              <a:t>nation</a:t>
            </a:r>
            <a:r>
              <a:rPr lang="en-GB" sz="2400" b="1" dirty="0" smtClean="0">
                <a:solidFill>
                  <a:schemeClr val="accent1"/>
                </a:solidFill>
                <a:ea typeface="Times New Roman"/>
                <a:cs typeface="David" pitchFamily="34" charset="-79"/>
              </a:rPr>
              <a:t>.</a:t>
            </a:r>
          </a:p>
          <a:p>
            <a:pPr marL="0" indent="0" algn="ctr">
              <a:lnSpc>
                <a:spcPct val="110000"/>
              </a:lnSpc>
              <a:spcAft>
                <a:spcPts val="0"/>
              </a:spcAft>
              <a:buNone/>
            </a:pP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>
                <a:solidFill>
                  <a:srgbClr val="000000"/>
                </a:solidFill>
                <a:ea typeface="Times New Roman"/>
                <a:cs typeface="David" pitchFamily="34" charset="-79"/>
              </a:rPr>
              <a:t>יב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הֶאָנֹכִי הָרִיתִי אֵת כָּל-הָעָם הַזֶּה אִם-אָנֹכִי יְלִדְתִּיהוּ כִּי-תֹאמַר אֵלַי שָׂאֵהוּ בְחֵיקֶךָ כַּאֲשֶׁר יִשָּׂא הָאֹמֵן אֶת-הַיֹּנֵק עַל הָאֲדָמָה אֲשֶׁר נִשְׁבַּעְתָּ לַאֲבֹתָיו.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מֵאַיִן לִי בָּשָׂר לָתֵת לְכָל-הָעָם הַזֶּה כִּי-יִבְכּוּ עָלַי לֵאמֹר תְּנָה-לָּנוּ בָשָׂר וְנֹאכֵלָה.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לֹא-אוּכַל אָנֹכִי לְבַדִּי לָשֵׂאת אֶת-כָּל-הָעָם הַזֶּה כִּי כָבֵד מִמֶּנִּי.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וְאִם-כָּכָה אַתְּ-עֹשֶׂה לִּי הָרְגֵנִי נָא הָרֹג אִם-מָצָאתִי חֵן בְּעֵינֶיךָ וְאַל-אֶרְאֶה בְּרָעָתִי. </a:t>
            </a:r>
            <a:endParaRPr lang="en-US" sz="2000" dirty="0">
              <a:ea typeface="Calibri"/>
              <a:cs typeface="David" pitchFamily="34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43400" y="1959429"/>
            <a:ext cx="3429000" cy="1066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u="sng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שמות ה:כב</a:t>
            </a:r>
            <a:r>
              <a:rPr lang="he-IL" sz="2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וַיָּשָׁב מֹשֶׁה אֶל-יְהוָה וַיֹּאמַר אֲדֹנָי </a:t>
            </a:r>
            <a:r>
              <a:rPr lang="he-IL" sz="20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לָמָה הֲרֵעֹתָה </a:t>
            </a:r>
            <a:r>
              <a:rPr lang="he-IL" sz="2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לָעָם הַזֶּה לָמָּה זֶּה שְׁלַחְתָּנִי.</a:t>
            </a:r>
          </a:p>
        </p:txBody>
      </p:sp>
    </p:spTree>
    <p:extLst>
      <p:ext uri="{BB962C8B-B14F-4D97-AF65-F5344CB8AC3E}">
        <p14:creationId xmlns:p14="http://schemas.microsoft.com/office/powerpoint/2010/main" val="98938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יא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914400"/>
            <a:ext cx="5943600" cy="4525963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יְהוָה אֶל-מֹשֶׁה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אֶסְפָה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-לִּי שִׁבְעִים אִישׁ מִזִּקְנֵי יִשְׂרָאֵל אֲשֶׁר יָדַעְתָּ כִּי-הֵם זִקְנֵי הָעָם וְשֹׁטְרָיו וְלָקַחְתָּ אֹתָם אֶל-אֹהֶל מוֹעֵד וְהִתְיַצְּבוּ שָׁם עִמָּךְ.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וְיָרַדְתִּי וְדִבַּרְתִּי עִמְּךָ שָׁם וְאָצַלְתִּי מִן-הָרוּחַ אֲשֶׁר עָלֶיךָ וְשַׂמְתִּי עֲלֵיהֶם וְנָשְׂאוּ אִתְּךָ בְּמַשָּׂא הָעָם וְלֹא-תִשָּׂא אַתָּה לְבַדֶּךָ.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יח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וְאֶל-הָעָם תֹּאמַר הִתְקַדְּשׁוּ לְמָחָר וַאֲכַלְתֶּם בָּשָׂר כִּי בְּכִיתֶם בְּאָזְנֵי יְהוָה לֵאמֹר מִי יַאֲכִלֵנוּ בָּשָׂר כִּי-טוֹב לָנוּ בְּמִצְרָיִם וְנָתַן יְהוָה לָכֶם בָּשָׂר וַאֲכַלְתֶּם.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יט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לֹא יוֹם אֶחָד תֹּאכְלוּן וְלֹא יוֹמָיִם וְלֹא חֲמִשָּׁה יָמִים וְלֹא עֲשָׂרָה יָמִים וְלֹא עֶשְׂרִים יוֹם.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עַד חֹדֶשׁ יָמִים עַד אֲשֶׁר-יֵצֵא מֵאַפְּכֶם וְהָיָה לָכֶם לְזָרָא יַעַן כִּי-מְאַסְתֶּם אֶת-יְהוָה אֲשֶׁר בְּקִרְבְּכֶם וַתִּבְכּוּ לְפָנָיו לֵאמֹר לָמָּה זֶּה יָצָאנוּ מִמִּצְרָיִם.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שֵׁשׁ-מֵאוֹת אֶלֶף רַגְלִי הָעָם אֲשֶׁר אָנֹכִי בְּקִרְבּוֹ וְאַתָּה אָמַרְתָּ בָּשָׂר אֶתֵּן לָהֶם וְאָכְלוּ חֹדֶשׁ יָמִים.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כב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הֲצֹאן וּבָקָר יִשָּׁחֵט לָהֶם וּמָצָא לָהֶם אִם אֶת-כָּל-דְּגֵי הַיָּם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יֵאָסֵף</a:t>
            </a:r>
            <a:r>
              <a:rPr lang="he-IL" sz="2000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לָהֶם וּמָצָא לָהֶם. </a:t>
            </a:r>
            <a:b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</a:b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/>
            </a:r>
            <a:b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</a:b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762000"/>
            <a:ext cx="2895600" cy="35814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7801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latin typeface="Calibri" pitchFamily="34" charset="0"/>
                <a:cs typeface="David" pitchFamily="34" charset="-79"/>
              </a:rPr>
              <a:t>Something goes wrong between Moshe and the people. </a:t>
            </a:r>
          </a:p>
          <a:p>
            <a:pPr algn="ctr"/>
            <a:r>
              <a:rPr lang="en-GB" sz="2000" dirty="0" smtClean="0">
                <a:latin typeface="Calibri" pitchFamily="34" charset="0"/>
                <a:cs typeface="David" pitchFamily="34" charset="-79"/>
              </a:rPr>
              <a:t>The people call the man, </a:t>
            </a:r>
            <a:r>
              <a:rPr lang="he-IL" sz="20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David" pitchFamily="34" charset="-79"/>
              </a:rPr>
              <a:t> </a:t>
            </a:r>
            <a:r>
              <a:rPr lang="he-IL" sz="2000" dirty="0" smtClean="0">
                <a:solidFill>
                  <a:schemeClr val="bg1"/>
                </a:solidFill>
                <a:latin typeface="Calibri" pitchFamily="34" charset="0"/>
                <a:ea typeface="Times New Roman"/>
                <a:cs typeface="David" pitchFamily="34" charset="-79"/>
              </a:rPr>
              <a:t>עֵינֵינו</a:t>
            </a: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ea typeface="Times New Roman"/>
                <a:cs typeface="David" pitchFamily="34" charset="-79"/>
              </a:rPr>
              <a:t>, our affliction.  G-d gave us the man in the first place:</a:t>
            </a:r>
          </a:p>
          <a:p>
            <a:pPr algn="ctr"/>
            <a:r>
              <a:rPr lang="he-IL" sz="2000" dirty="0" smtClean="0">
                <a:latin typeface="Calibri" pitchFamily="34" charset="0"/>
                <a:ea typeface="Calibri"/>
                <a:cs typeface="David" pitchFamily="34" charset="-79"/>
              </a:rPr>
              <a:t>לְמַעַן אֲנַסֶּנּוּ </a:t>
            </a:r>
            <a:r>
              <a:rPr lang="he-IL" sz="2000" dirty="0">
                <a:latin typeface="Calibri" pitchFamily="34" charset="0"/>
                <a:ea typeface="Calibri"/>
                <a:cs typeface="David" pitchFamily="34" charset="-79"/>
              </a:rPr>
              <a:t>הֲיֵלֵךְ בְּתוֹרָתִי </a:t>
            </a:r>
            <a:r>
              <a:rPr lang="he-IL" sz="2000" dirty="0" smtClean="0">
                <a:latin typeface="Calibri" pitchFamily="34" charset="0"/>
                <a:ea typeface="Calibri"/>
                <a:cs typeface="David" pitchFamily="34" charset="-79"/>
              </a:rPr>
              <a:t>אִם-לֹא</a:t>
            </a:r>
            <a:r>
              <a:rPr lang="he-IL" sz="2000" dirty="0" smtClean="0">
                <a:latin typeface="Calibri" pitchFamily="34" charset="0"/>
                <a:cs typeface="David" pitchFamily="34" charset="-79"/>
              </a:rPr>
              <a:t>.</a:t>
            </a:r>
            <a:endParaRPr lang="en-GB" sz="2000" dirty="0" smtClean="0">
              <a:solidFill>
                <a:schemeClr val="bg1"/>
              </a:solidFill>
              <a:latin typeface="Calibri" pitchFamily="34" charset="0"/>
              <a:ea typeface="Times New Roman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3846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יא</a:t>
            </a:r>
            <a:endParaRPr lang="he-IL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יְהוָה אֶל-מֹשֶׁה הֲיַד יְהוָה תִּקְצָר עַתָּה תִרְאֶה הֲיִקְרְךָ דְבָרִי אִם-לֹא.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וַיֵּצֵא מֹשֶׁה וַיְדַבֵּר אֶל-הָעָם אֵת דִּבְרֵי יְהוָה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וַיֶּאֱסֹף</a:t>
            </a:r>
            <a:r>
              <a:rPr lang="he-IL" sz="2000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שִׁבְעִים אִישׁ מִזִּקְנֵי הָעָם וַיַּעֲמֵד אֹתָם סְבִיבֹת הָאֹהֶל.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וַיֵּרֶד יְהוָה בֶּעָנָן וַיְדַבֵּר אֵלָיו וַיָּאצֶל מִן-הָרוּחַ אֲשֶׁר עָלָיו וַיִּתֵּן עַל-שִׁבְעִים אִישׁ הַזְּקֵנִים וַיְהִי כְּנוֹחַ עֲלֵיהֶם הָרוּחַ וַיִּתְנַבְּאוּ וְלֹא יָסָפוּ.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וַיִּשָּׁאֲרוּ שְׁנֵי-אֲנָשִׁים בַּמַּחֲנֶה שֵׁם הָאֶחָד אֶלְדָּד וְשֵׁם הַשֵּׁנִי מֵידָד וַתָּנַח עֲלֵהֶם הָרוּחַ וְהֵמָּה בַּכְּתֻבִים וְלֹא יָצְאוּ הָאֹהֱלָה וַיִּתְנַבְּאוּ בַּמַּחֲנֶה.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וַיָּרָץ הַנַּעַר וַיַּגֵּד לְמֹשֶׁה וַיֹּאמַר אֶלְדָּד וּמֵידָד מִתְנַבְּאִים בַּמַּחֲנֶה.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כח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וַיַּעַן יְהוֹשֻׁעַ בִּן-נוּן מְשָׁרֵת מֹשֶׁה מִבְּחֻרָיו וַיֹּאמַר אֲדֹנִי מֹשֶׁה כְּלָאֵם.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כט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לוֹ מֹשֶׁה הַמְקַנֵּא אַתָּה לִי וּמִי יִתֵּן כָּל-עַם יְהוָה נְבִיאִים כִּי-יִתֵּן יְהוָה אֶת-רוּחוֹ עֲלֵיהֶם.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וַיֵּאָסֵף</a:t>
            </a:r>
            <a:r>
              <a:rPr lang="he-IL" sz="2000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מֹשֶׁה אֶל-הַמַּחֲנֶה הוּא וְזִקְנֵי יִשְׂרָאֵל.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וְרוּחַ נָסַע מֵאֵת יְהוָה וַיָּגָז שַׂלְוִים מִן-הַיָּם וַיִּטֹּשׁ עַל-הַמַּחֲנֶה כְּדֶרֶךְ יוֹם כֹּה וּכְדֶרֶךְ יוֹם כֹּה סְבִיבוֹת הַמַּחֲנֶה וּכְאַמָּתַיִם עַל-פְּנֵי הָאָרֶץ.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לב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וַיָּקָם הָעָם כָּל-הַיּוֹם הַהוּא וְכָל-הַלַּיְלָה וְכֹל יוֹם הַמָּחֳרָת </a:t>
            </a:r>
            <a:r>
              <a:rPr lang="he-IL" sz="2000" b="1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וַיַּאַסְפוּ</a:t>
            </a:r>
            <a:r>
              <a:rPr lang="he-IL" sz="2000" dirty="0">
                <a:solidFill>
                  <a:srgbClr val="F7964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אֶת-הַשְּׂלָו הַמַּמְעִיט אָסַף עֲשָׂרָה חֳמָרִים וַיִּשְׁטְחוּ לָהֶם שָׁטוֹחַ סְבִיבוֹת הַמַּחֲנֶה.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הַבָּשָׂר עוֹדֶנּוּ בֵּין שִׁנֵּיהֶם טֶרֶם יִכָּרֵת וְאַף יְהוָה חָרָה בָעָם וַיַּךְ יְהוָה בָּעָם מַכָּה רַבָּה מְאֹד.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וַיִּקְרָא אֶת-שֵׁם-הַמָּקוֹם הַהוּא קִבְרוֹת הַתַּאֲוָה כִּי-שָׁם קָבְרוּ אֶת-הָעָם הַמִּתְאַוִּים.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לה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מִקִּבְרוֹת הַתַּאֲוָה נָסְעוּ הָעָם חֲצֵרוֹת וַיִּהְיוּ בַּחֲצֵרוֹת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.</a:t>
            </a: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45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טז</a:t>
            </a:r>
            <a:endParaRPr lang="he-IL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א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וַיִּסְעוּ מֵאֵילִם וַיָּבֹאוּ כָּל-עֲדַת בְּנֵי-יִשְׂרָאֵל אֶל-מִדְבַּר-סִין אֲשֶׁר בֵּין-אֵילִם וּבֵין סִינָי בַּחֲמִשָּׁה עָשָׂר יוֹם לַחֹדֶשׁ הַשֵּׁנִי לְצֵאתָם מֵאֶרֶץ מִצְרָיִם.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ב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ַיִּלּוֹנוּ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כָּל-עֲדַת בְּנֵי-יִשְׂרָאֵל עַל-מֹשֶׁה וְעַל-אַהֲרֹן בַּמִּדְבָּר.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ג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וַיֹּאמְרוּ אֲלֵהֶם בְּנֵי יִשְׂרָאֵל מִי-יִתֵּן מוּתֵנוּ בְיַד-יְהוָה בְּאֶרֶץ מִצְרַיִם בְּשִׁבְתֵּנוּ עַל-סִיר הַבָּשָׂר בְּאָכְלֵנוּ לֶחֶם לָשֹׂבַע כִּי-הוֹצֵאתֶם אֹתָנוּ אֶל-הַמִּדְבָּר הַזֶּה לְהָמִית אֶת-כָּל-הַקָּהָל הַזֶּה בָּרָעָב.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ד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יְהוָה אֶל-מֹשֶׁה הִנְנִי מַמְטִיר לָכֶם לֶחֶם מִן-הַשָּׁמָיִם וְיָצָא הָעָם 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וְלָקְטוּ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דְּבַר-יוֹם בְּיוֹמוֹ לְמַעַן אֲנַסֶּנּוּ הֲיֵלֵךְ בְּתוֹרָתִי אִם-לֹא.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וְהָיָה בַּיּוֹם הַשִּׁשִּׁי וְהֵכִינוּ אֵת אֲשֶׁר-יָבִיאוּ וְהָיָה מִשְׁנֶה עַל אֲשֶׁר-</a:t>
            </a:r>
            <a:r>
              <a:rPr lang="he-IL" sz="2000" b="1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יִלְקְטוּ</a:t>
            </a:r>
            <a:r>
              <a:rPr lang="he-IL" sz="2000" dirty="0">
                <a:solidFill>
                  <a:srgbClr val="4BACC6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יוֹם יוֹם.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ו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וְאַהֲרֹן אֶל-כָּל-בְּנֵי יִשְׂרָאֵל עֶרֶב וִידַעְתֶּם כִּי יְהוָה הוֹצִיא אֶתְכֶם מֵאֶרֶץ מִצְרָיִם.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ז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וּבֹקֶר וּרְאִיתֶם אֶת-כְּבוֹד יְהוָה בְּשָׁמְעוֹ אֶת-תְּלֻנֹּתֵיכֶם עַל-יְהוָה וְנַחְנוּ מָה כִּי 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תַלִּינוּ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עָלֵינוּ.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ח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בְּתֵת יְהוָה לָכֶם בָּעֶרֶב בָּשָׂר לֶאֱכֹל וְלֶחֶם בַּבֹּקֶר לִשְׂבֹּעַ בִּשְׁמֹעַ יְהוָה אֶת-תְּלֻנֹּתֵיכֶם אֲשֶׁר-אַתֶּם מַלִּינִם עָלָיו וְנַחְנוּ מָה לֹא-עָלֵינוּ תְלֻנֹּתֵיכֶם כִּי עַל-יְהוָה.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ט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וַיֹּאמֶר מֹשֶׁה אֶל-אַהֲרֹן אֱמֹר אֶל-כָּל-עֲדַת בְּנֵי יִשְׂרָאֵל קִרְבוּ לִפְנֵי יְהוָה כִּי שָׁמַע אֵת תְּלֻנֹּתֵיכֶם. </a:t>
            </a:r>
            <a:endParaRPr lang="he-IL" sz="2000" dirty="0" smtClean="0">
              <a:solidFill>
                <a:srgbClr val="000000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solidFill>
                  <a:srgbClr val="000000"/>
                </a:solidFill>
                <a:ea typeface="Times New Roman"/>
                <a:cs typeface="David" pitchFamily="34" charset="-79"/>
              </a:rPr>
              <a:t>י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וַיְהִי כְּדַבֵּר אַהֲרֹן אֶל-כָּל-עֲדַת בְּנֵי-יִשְׂרָאֵל וַיִּפְנוּ אֶל-הַמִּדְבָּר וְהִנֵּה כְּבוֹד יְהוָה נִרְאָה בֶּעָנָן. </a:t>
            </a:r>
            <a:b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</a:br>
            <a:r>
              <a:rPr lang="he-IL" sz="2000" b="1" dirty="0">
                <a:solidFill>
                  <a:srgbClr val="000000"/>
                </a:solidFill>
                <a:ea typeface="Times New Roman"/>
                <a:cs typeface="David" pitchFamily="34" charset="-79"/>
              </a:rPr>
              <a:t>יא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וַיְדַבֵּר יְהוָה אֶל-מֹשֶׁה לֵּאמֹר. </a:t>
            </a: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>
                <a:solidFill>
                  <a:srgbClr val="000000"/>
                </a:solidFill>
                <a:ea typeface="Times New Roman"/>
                <a:cs typeface="David" pitchFamily="34" charset="-79"/>
              </a:rPr>
              <a:t>יב</a:t>
            </a: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> שָׁמַעְתִּי אֶת-תְּלוּנֹּת בְּנֵי יִשְׂרָאֵל דַּבֵּר אֲלֵהֶם לֵאמֹר בֵּין הָעַרְבַּיִם תֹּאכְלוּ בָשָׂר וּבַבֹּקֶר תִּשְׂבְּעוּ-לָחֶם וִידַעְתֶּם כִּי אֲנִי יְהוָה אֱלֹהֵיכֶם. </a:t>
            </a: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  <a:t/>
            </a:r>
            <a:br>
              <a:rPr lang="he-IL" sz="2000" dirty="0">
                <a:solidFill>
                  <a:srgbClr val="000000"/>
                </a:solidFill>
                <a:latin typeface="Arial"/>
                <a:ea typeface="Times New Roman"/>
                <a:cs typeface="David" pitchFamily="34" charset="-79"/>
              </a:rPr>
            </a:b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167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3037</Words>
  <Application>Microsoft Office PowerPoint</Application>
  <PresentationFormat>On-screen Show (4:3)</PresentationFormat>
  <Paragraphs>302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במדבר</vt:lpstr>
      <vt:lpstr>ויקרא ט – G-d’s Return</vt:lpstr>
      <vt:lpstr>ויקרא טז – Connection to Yom Kippur</vt:lpstr>
      <vt:lpstr>במדבר – The Book of Leadership</vt:lpstr>
      <vt:lpstr>במדבר פרק יא</vt:lpstr>
      <vt:lpstr>במדבר פרק יא</vt:lpstr>
      <vt:lpstr>במדבר פרק יא</vt:lpstr>
      <vt:lpstr>במדבר פרק יא</vt:lpstr>
      <vt:lpstr>שמות פרק טז</vt:lpstr>
      <vt:lpstr>שמות פרק טז</vt:lpstr>
      <vt:lpstr>שמות פרק טז</vt:lpstr>
      <vt:lpstr>The Meraglim</vt:lpstr>
      <vt:lpstr>במדבר פרק יג</vt:lpstr>
      <vt:lpstr>שמות פרק כג</vt:lpstr>
      <vt:lpstr>במדבר פרק יד</vt:lpstr>
      <vt:lpstr>PowerPoint Presentation</vt:lpstr>
      <vt:lpstr>PowerPoint Presentation</vt:lpstr>
      <vt:lpstr>PowerPoint Presentation</vt:lpstr>
      <vt:lpstr>במדבר פרק יד</vt:lpstr>
      <vt:lpstr>במדבר פרק יד</vt:lpstr>
      <vt:lpstr>דברים פרק א - Moshe blames the people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במדבר</dc:title>
  <dc:creator>Alexis</dc:creator>
  <cp:lastModifiedBy>Alexis</cp:lastModifiedBy>
  <cp:revision>25</cp:revision>
  <dcterms:created xsi:type="dcterms:W3CDTF">2006-08-16T00:00:00Z</dcterms:created>
  <dcterms:modified xsi:type="dcterms:W3CDTF">2013-09-17T18:20:59Z</dcterms:modified>
</cp:coreProperties>
</file>